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57" r:id="rId2"/>
    <p:sldId id="258" r:id="rId3"/>
    <p:sldId id="259" r:id="rId4"/>
    <p:sldId id="260" r:id="rId5"/>
    <p:sldId id="273" r:id="rId6"/>
    <p:sldId id="274" r:id="rId7"/>
    <p:sldId id="275" r:id="rId8"/>
    <p:sldId id="261" r:id="rId9"/>
    <p:sldId id="262" r:id="rId10"/>
    <p:sldId id="263" r:id="rId11"/>
    <p:sldId id="264" r:id="rId12"/>
    <p:sldId id="265" r:id="rId13"/>
    <p:sldId id="266" r:id="rId14"/>
    <p:sldId id="267" r:id="rId15"/>
    <p:sldId id="271" r:id="rId16"/>
    <p:sldId id="27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58" autoAdjust="0"/>
    <p:restoredTop sz="94660"/>
  </p:normalViewPr>
  <p:slideViewPr>
    <p:cSldViewPr snapToGrid="0">
      <p:cViewPr varScale="1">
        <p:scale>
          <a:sx n="76" d="100"/>
          <a:sy n="76" d="100"/>
        </p:scale>
        <p:origin x="90" y="8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5FB8CF1-8A07-4873-AEE6-4F4826CA299D}" type="datetimeFigureOut">
              <a:rPr lang="en-US" smtClean="0"/>
              <a:t>4/17/2019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CD54D1-4D20-4F55-A548-23F125D058C6}" type="slidenum">
              <a:rPr lang="en-US" smtClean="0"/>
              <a:t>‹#›</a:t>
            </a:fld>
            <a:endParaRPr lang="en-US"/>
          </a:p>
        </p:txBody>
      </p:sp>
    </p:spTree>
    <p:extLst>
      <p:ext uri="{BB962C8B-B14F-4D97-AF65-F5344CB8AC3E}">
        <p14:creationId xmlns:p14="http://schemas.microsoft.com/office/powerpoint/2010/main" val="4253672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5000">
        <p:random/>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FB8CF1-8A07-4873-AEE6-4F4826CA299D}" type="datetimeFigureOut">
              <a:rPr lang="en-US" smtClean="0"/>
              <a:t>4/17/2019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CD54D1-4D20-4F55-A548-23F125D058C6}" type="slidenum">
              <a:rPr lang="en-US" smtClean="0"/>
              <a:t>‹#›</a:t>
            </a:fld>
            <a:endParaRPr lang="en-US"/>
          </a:p>
        </p:txBody>
      </p:sp>
    </p:spTree>
    <p:extLst>
      <p:ext uri="{BB962C8B-B14F-4D97-AF65-F5344CB8AC3E}">
        <p14:creationId xmlns:p14="http://schemas.microsoft.com/office/powerpoint/2010/main" val="284470236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5FB8CF1-8A07-4873-AEE6-4F4826CA299D}" type="datetimeFigureOut">
              <a:rPr lang="en-US" smtClean="0"/>
              <a:t>4/17/2019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CD54D1-4D20-4F55-A548-23F125D058C6}" type="slidenum">
              <a:rPr lang="en-US" smtClean="0"/>
              <a:t>‹#›</a:t>
            </a:fld>
            <a:endParaRPr lang="en-US"/>
          </a:p>
        </p:txBody>
      </p:sp>
    </p:spTree>
    <p:extLst>
      <p:ext uri="{BB962C8B-B14F-4D97-AF65-F5344CB8AC3E}">
        <p14:creationId xmlns:p14="http://schemas.microsoft.com/office/powerpoint/2010/main" val="1801034677"/>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5FB8CF1-8A07-4873-AEE6-4F4826CA299D}" type="datetimeFigureOut">
              <a:rPr lang="en-US" smtClean="0"/>
              <a:t>4/17/2019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CD54D1-4D20-4F55-A548-23F125D058C6}"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304533826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5FB8CF1-8A07-4873-AEE6-4F4826CA299D}" type="datetimeFigureOut">
              <a:rPr lang="en-US" smtClean="0"/>
              <a:t>4/17/2019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CD54D1-4D20-4F55-A548-23F125D058C6}" type="slidenum">
              <a:rPr lang="en-US" smtClean="0"/>
              <a:t>‹#›</a:t>
            </a:fld>
            <a:endParaRPr lang="en-US"/>
          </a:p>
        </p:txBody>
      </p:sp>
    </p:spTree>
    <p:extLst>
      <p:ext uri="{BB962C8B-B14F-4D97-AF65-F5344CB8AC3E}">
        <p14:creationId xmlns:p14="http://schemas.microsoft.com/office/powerpoint/2010/main" val="3229157404"/>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65FB8CF1-8A07-4873-AEE6-4F4826CA299D}" type="datetimeFigureOut">
              <a:rPr lang="en-US" smtClean="0"/>
              <a:t>4/17/2019</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CD54D1-4D20-4F55-A548-23F125D058C6}" type="slidenum">
              <a:rPr lang="en-US" smtClean="0"/>
              <a:t>‹#›</a:t>
            </a:fld>
            <a:endParaRPr lang="en-US"/>
          </a:p>
        </p:txBody>
      </p:sp>
    </p:spTree>
    <p:extLst>
      <p:ext uri="{BB962C8B-B14F-4D97-AF65-F5344CB8AC3E}">
        <p14:creationId xmlns:p14="http://schemas.microsoft.com/office/powerpoint/2010/main" val="2029971998"/>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65FB8CF1-8A07-4873-AEE6-4F4826CA299D}" type="datetimeFigureOut">
              <a:rPr lang="en-US" smtClean="0"/>
              <a:t>4/17/2019</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CD54D1-4D20-4F55-A548-23F125D058C6}" type="slidenum">
              <a:rPr lang="en-US" smtClean="0"/>
              <a:t>‹#›</a:t>
            </a:fld>
            <a:endParaRPr lang="en-US"/>
          </a:p>
        </p:txBody>
      </p:sp>
    </p:spTree>
    <p:extLst>
      <p:ext uri="{BB962C8B-B14F-4D97-AF65-F5344CB8AC3E}">
        <p14:creationId xmlns:p14="http://schemas.microsoft.com/office/powerpoint/2010/main" val="4131708780"/>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5FB8CF1-8A07-4873-AEE6-4F4826CA299D}" type="datetimeFigureOut">
              <a:rPr lang="en-US" smtClean="0"/>
              <a:t>4/17/2019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CD54D1-4D20-4F55-A548-23F125D058C6}" type="slidenum">
              <a:rPr lang="en-US" smtClean="0"/>
              <a:t>‹#›</a:t>
            </a:fld>
            <a:endParaRPr lang="en-US"/>
          </a:p>
        </p:txBody>
      </p:sp>
    </p:spTree>
    <p:extLst>
      <p:ext uri="{BB962C8B-B14F-4D97-AF65-F5344CB8AC3E}">
        <p14:creationId xmlns:p14="http://schemas.microsoft.com/office/powerpoint/2010/main" val="40663286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5000">
        <p:random/>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5FB8CF1-8A07-4873-AEE6-4F4826CA299D}" type="datetimeFigureOut">
              <a:rPr lang="en-US" smtClean="0"/>
              <a:t>4/17/2019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CD54D1-4D20-4F55-A548-23F125D058C6}" type="slidenum">
              <a:rPr lang="en-US" smtClean="0"/>
              <a:t>‹#›</a:t>
            </a:fld>
            <a:endParaRPr lang="en-US"/>
          </a:p>
        </p:txBody>
      </p:sp>
    </p:spTree>
    <p:extLst>
      <p:ext uri="{BB962C8B-B14F-4D97-AF65-F5344CB8AC3E}">
        <p14:creationId xmlns:p14="http://schemas.microsoft.com/office/powerpoint/2010/main" val="10758144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5000">
        <p:random/>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65FB8CF1-8A07-4873-AEE6-4F4826CA299D}" type="datetimeFigureOut">
              <a:rPr lang="en-US" smtClean="0"/>
              <a:t>4/17/2019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CD54D1-4D20-4F55-A548-23F125D058C6}" type="slidenum">
              <a:rPr lang="en-US" smtClean="0"/>
              <a:t>‹#›</a:t>
            </a:fld>
            <a:endParaRPr lang="en-US"/>
          </a:p>
        </p:txBody>
      </p:sp>
    </p:spTree>
    <p:extLst>
      <p:ext uri="{BB962C8B-B14F-4D97-AF65-F5344CB8AC3E}">
        <p14:creationId xmlns:p14="http://schemas.microsoft.com/office/powerpoint/2010/main" val="22144679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5000">
        <p:random/>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5FB8CF1-8A07-4873-AEE6-4F4826CA299D}" type="datetimeFigureOut">
              <a:rPr lang="en-US" smtClean="0"/>
              <a:t>4/17/2019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CD54D1-4D20-4F55-A548-23F125D058C6}" type="slidenum">
              <a:rPr lang="en-US" smtClean="0"/>
              <a:t>‹#›</a:t>
            </a:fld>
            <a:endParaRPr lang="en-US"/>
          </a:p>
        </p:txBody>
      </p:sp>
    </p:spTree>
    <p:extLst>
      <p:ext uri="{BB962C8B-B14F-4D97-AF65-F5344CB8AC3E}">
        <p14:creationId xmlns:p14="http://schemas.microsoft.com/office/powerpoint/2010/main" val="9831033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5000">
        <p:random/>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5FB8CF1-8A07-4873-AEE6-4F4826CA299D}" type="datetimeFigureOut">
              <a:rPr lang="en-US" smtClean="0"/>
              <a:t>4/17/2019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CD54D1-4D20-4F55-A548-23F125D058C6}" type="slidenum">
              <a:rPr lang="en-US" smtClean="0"/>
              <a:t>‹#›</a:t>
            </a:fld>
            <a:endParaRPr lang="en-US"/>
          </a:p>
        </p:txBody>
      </p:sp>
    </p:spTree>
    <p:extLst>
      <p:ext uri="{BB962C8B-B14F-4D97-AF65-F5344CB8AC3E}">
        <p14:creationId xmlns:p14="http://schemas.microsoft.com/office/powerpoint/2010/main" val="39551294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5000">
        <p:random/>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5FB8CF1-8A07-4873-AEE6-4F4826CA299D}" type="datetimeFigureOut">
              <a:rPr lang="en-US" smtClean="0"/>
              <a:t>4/17/2019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7CD54D1-4D20-4F55-A548-23F125D058C6}" type="slidenum">
              <a:rPr lang="en-US" smtClean="0"/>
              <a:t>‹#›</a:t>
            </a:fld>
            <a:endParaRPr lang="en-US"/>
          </a:p>
        </p:txBody>
      </p:sp>
    </p:spTree>
    <p:extLst>
      <p:ext uri="{BB962C8B-B14F-4D97-AF65-F5344CB8AC3E}">
        <p14:creationId xmlns:p14="http://schemas.microsoft.com/office/powerpoint/2010/main" val="473476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5000">
        <p:random/>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65FB8CF1-8A07-4873-AEE6-4F4826CA299D}" type="datetimeFigureOut">
              <a:rPr lang="en-US" smtClean="0"/>
              <a:t>4/17/2019</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D7CD54D1-4D20-4F55-A548-23F125D058C6}" type="slidenum">
              <a:rPr lang="en-US" smtClean="0"/>
              <a:t>‹#›</a:t>
            </a:fld>
            <a:endParaRPr lang="en-US"/>
          </a:p>
        </p:txBody>
      </p:sp>
    </p:spTree>
    <p:extLst>
      <p:ext uri="{BB962C8B-B14F-4D97-AF65-F5344CB8AC3E}">
        <p14:creationId xmlns:p14="http://schemas.microsoft.com/office/powerpoint/2010/main" val="30703537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5000">
        <p:random/>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65FB8CF1-8A07-4873-AEE6-4F4826CA299D}" type="datetimeFigureOut">
              <a:rPr lang="en-US" smtClean="0"/>
              <a:t>4/17/2019</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D7CD54D1-4D20-4F55-A548-23F125D058C6}" type="slidenum">
              <a:rPr lang="en-US" smtClean="0"/>
              <a:t>‹#›</a:t>
            </a:fld>
            <a:endParaRPr lang="en-US"/>
          </a:p>
        </p:txBody>
      </p:sp>
    </p:spTree>
    <p:extLst>
      <p:ext uri="{BB962C8B-B14F-4D97-AF65-F5344CB8AC3E}">
        <p14:creationId xmlns:p14="http://schemas.microsoft.com/office/powerpoint/2010/main" val="36159191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5000">
        <p:random/>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p:txBody>
          <a:bodyPr/>
          <a:lstStyle/>
          <a:p>
            <a:fld id="{65FB8CF1-8A07-4873-AEE6-4F4826CA299D}" type="datetimeFigureOut">
              <a:rPr lang="en-US" smtClean="0"/>
              <a:t>4/17/2019</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D7CD54D1-4D20-4F55-A548-23F125D058C6}" type="slidenum">
              <a:rPr lang="en-US" smtClean="0"/>
              <a:t>‹#›</a:t>
            </a:fld>
            <a:endParaRPr lang="en-US"/>
          </a:p>
        </p:txBody>
      </p:sp>
    </p:spTree>
    <p:extLst>
      <p:ext uri="{BB962C8B-B14F-4D97-AF65-F5344CB8AC3E}">
        <p14:creationId xmlns:p14="http://schemas.microsoft.com/office/powerpoint/2010/main" val="3873880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5000">
        <p:random/>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FB8CF1-8A07-4873-AEE6-4F4826CA299D}" type="datetimeFigureOut">
              <a:rPr lang="en-US" smtClean="0"/>
              <a:t>4/17/2019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CD54D1-4D20-4F55-A548-23F125D058C6}" type="slidenum">
              <a:rPr lang="en-US" smtClean="0"/>
              <a:t>‹#›</a:t>
            </a:fld>
            <a:endParaRPr lang="en-US"/>
          </a:p>
        </p:txBody>
      </p:sp>
    </p:spTree>
    <p:extLst>
      <p:ext uri="{BB962C8B-B14F-4D97-AF65-F5344CB8AC3E}">
        <p14:creationId xmlns:p14="http://schemas.microsoft.com/office/powerpoint/2010/main" val="4241499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5000">
        <p:random/>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65FB8CF1-8A07-4873-AEE6-4F4826CA299D}" type="datetimeFigureOut">
              <a:rPr lang="en-US" smtClean="0"/>
              <a:t>4/17/2019</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7CD54D1-4D20-4F55-A548-23F125D058C6}" type="slidenum">
              <a:rPr lang="en-US" smtClean="0"/>
              <a:t>‹#›</a:t>
            </a:fld>
            <a:endParaRPr lang="en-US"/>
          </a:p>
        </p:txBody>
      </p:sp>
    </p:spTree>
    <p:extLst>
      <p:ext uri="{BB962C8B-B14F-4D97-AF65-F5344CB8AC3E}">
        <p14:creationId xmlns:p14="http://schemas.microsoft.com/office/powerpoint/2010/main" val="663527366"/>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mc:AlternateContent xmlns:mc="http://schemas.openxmlformats.org/markup-compatibility/2006" xmlns:p14="http://schemas.microsoft.com/office/powerpoint/2010/main">
    <mc:Choice Requires="p14">
      <p:transition spd="slow" p14:dur="1500">
        <p:random/>
      </p:transition>
    </mc:Choice>
    <mc:Fallback xmlns="">
      <p:transition spd="slow" advClick="0" advTm="5000">
        <p:random/>
      </p:transition>
    </mc:Fallback>
  </mc:AlternateContent>
  <p:timing>
    <p:tnLst>
      <p:par>
        <p:cTn id="1" dur="indefinite" restart="never" nodeType="tmRoot"/>
      </p:par>
    </p:tnLst>
  </p:timing>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9.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710564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98820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900844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97488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32150569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164710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98240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728995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01705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27105133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20663331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txBox="1">
            <a:spLocks/>
          </p:cNvSpPr>
          <p:nvPr/>
        </p:nvSpPr>
        <p:spPr>
          <a:xfrm>
            <a:off x="597575" y="209812"/>
            <a:ext cx="11289625" cy="1092896"/>
          </a:xfrm>
          <a:prstGeom prst="rect">
            <a:avLst/>
          </a:prstGeom>
        </p:spPr>
        <p:txBody>
          <a:bodyP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6000" b="1" dirty="0" smtClean="0"/>
              <a:t>Hospital Management System</a:t>
            </a:r>
            <a:endParaRPr lang="en-US" sz="6000" b="1" dirty="0"/>
          </a:p>
        </p:txBody>
      </p:sp>
      <p:sp>
        <p:nvSpPr>
          <p:cNvPr id="6" name="Content Placeholder 2"/>
          <p:cNvSpPr txBox="1">
            <a:spLocks/>
          </p:cNvSpPr>
          <p:nvPr/>
        </p:nvSpPr>
        <p:spPr>
          <a:xfrm>
            <a:off x="649515" y="2029217"/>
            <a:ext cx="3884907" cy="4697260"/>
          </a:xfrm>
          <a:prstGeom prst="rect">
            <a:avLst/>
          </a:prstGeom>
        </p:spPr>
        <p:txBody>
          <a:bodyPr>
            <a:normAutofit fontScale="92500" lnSpcReduction="10000"/>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r>
              <a:rPr lang="en-US" b="1" dirty="0" smtClean="0"/>
              <a:t>Appointment Scheduling</a:t>
            </a:r>
          </a:p>
          <a:p>
            <a:r>
              <a:rPr lang="en-US" b="1" dirty="0" smtClean="0"/>
              <a:t>Front Office Management</a:t>
            </a:r>
          </a:p>
          <a:p>
            <a:r>
              <a:rPr lang="en-US" b="1" dirty="0" smtClean="0"/>
              <a:t>Client Profile Management</a:t>
            </a:r>
          </a:p>
          <a:p>
            <a:r>
              <a:rPr lang="en-US" b="1" dirty="0" smtClean="0"/>
              <a:t>Inventory Management</a:t>
            </a:r>
          </a:p>
          <a:p>
            <a:r>
              <a:rPr lang="en-US" b="1" dirty="0" smtClean="0"/>
              <a:t>Procurement </a:t>
            </a:r>
            <a:r>
              <a:rPr lang="en-US" b="1" dirty="0" smtClean="0"/>
              <a:t>Process</a:t>
            </a:r>
          </a:p>
          <a:p>
            <a:r>
              <a:rPr lang="en-US" b="1" dirty="0" smtClean="0"/>
              <a:t>Medicine Sales</a:t>
            </a:r>
            <a:endParaRPr lang="en-US" b="1" dirty="0" smtClean="0"/>
          </a:p>
          <a:p>
            <a:r>
              <a:rPr lang="en-US" b="1" dirty="0" smtClean="0"/>
              <a:t>OPD Process</a:t>
            </a:r>
          </a:p>
          <a:p>
            <a:r>
              <a:rPr lang="en-US" b="1" dirty="0" smtClean="0"/>
              <a:t>Pathology </a:t>
            </a:r>
            <a:r>
              <a:rPr lang="en-US" b="1" dirty="0" smtClean="0"/>
              <a:t>Process</a:t>
            </a:r>
          </a:p>
          <a:p>
            <a:r>
              <a:rPr lang="en-US" b="1" dirty="0" smtClean="0"/>
              <a:t>Account Management</a:t>
            </a:r>
            <a:endParaRPr lang="en-US" b="1" dirty="0" smtClean="0"/>
          </a:p>
          <a:p>
            <a:r>
              <a:rPr lang="en-US" b="1" dirty="0" smtClean="0"/>
              <a:t>MIS Reports</a:t>
            </a:r>
          </a:p>
          <a:p>
            <a:r>
              <a:rPr lang="en-US" b="1" dirty="0" smtClean="0"/>
              <a:t>CMS</a:t>
            </a:r>
          </a:p>
          <a:p>
            <a:r>
              <a:rPr lang="en-US" b="1" dirty="0" err="1" smtClean="0"/>
              <a:t>Sms</a:t>
            </a:r>
            <a:r>
              <a:rPr lang="en-US" b="1" dirty="0" smtClean="0"/>
              <a:t> Integration</a:t>
            </a:r>
            <a:endParaRPr lang="en-US" dirty="0"/>
          </a:p>
        </p:txBody>
      </p:sp>
      <p:sp>
        <p:nvSpPr>
          <p:cNvPr id="7" name="TextBox 6"/>
          <p:cNvSpPr txBox="1"/>
          <p:nvPr/>
        </p:nvSpPr>
        <p:spPr>
          <a:xfrm>
            <a:off x="649516" y="1311152"/>
            <a:ext cx="11377307" cy="923330"/>
          </a:xfrm>
          <a:prstGeom prst="rect">
            <a:avLst/>
          </a:prstGeom>
          <a:noFill/>
        </p:spPr>
        <p:txBody>
          <a:bodyPr wrap="square" rtlCol="0">
            <a:spAutoFit/>
          </a:bodyPr>
          <a:lstStyle/>
          <a:p>
            <a:pPr algn="just"/>
            <a:r>
              <a:rPr lang="en-US" dirty="0" err="1"/>
              <a:t>Clearpath</a:t>
            </a:r>
            <a:r>
              <a:rPr lang="en-US" dirty="0"/>
              <a:t> Network </a:t>
            </a:r>
            <a:r>
              <a:rPr lang="en-US" dirty="0" err="1"/>
              <a:t>Infotech</a:t>
            </a:r>
            <a:r>
              <a:rPr lang="en-US" dirty="0"/>
              <a:t> came up with a </a:t>
            </a:r>
            <a:r>
              <a:rPr lang="en-US" dirty="0" smtClean="0"/>
              <a:t>Hospital Management </a:t>
            </a:r>
            <a:r>
              <a:rPr lang="en-US" dirty="0"/>
              <a:t>that was extremely useful and efficient with following features:</a:t>
            </a:r>
          </a:p>
          <a:p>
            <a:pPr algn="just"/>
            <a:endParaRPr lang="en-US" dirty="0"/>
          </a:p>
        </p:txBody>
      </p:sp>
      <p:pic>
        <p:nvPicPr>
          <p:cNvPr id="8" name="Content Placeholder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38169" y="2029217"/>
            <a:ext cx="4461230" cy="4164521"/>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736518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duotone>
              <a:schemeClr val="bg2">
                <a:shade val="69000"/>
                <a:hueMod val="108000"/>
                <a:satMod val="164000"/>
                <a:lumMod val="74000"/>
              </a:schemeClr>
              <a:schemeClr val="bg2">
                <a:tint val="96000"/>
                <a:hueMod val="88000"/>
                <a:satMod val="140000"/>
                <a:lumMod val="132000"/>
              </a:schemeClr>
            </a:duotone>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65966" y="307595"/>
            <a:ext cx="9778800" cy="665496"/>
          </a:xfrm>
        </p:spPr>
        <p:txBody>
          <a:bodyPr>
            <a:noAutofit/>
          </a:bodyPr>
          <a:lstStyle/>
          <a:p>
            <a:r>
              <a:rPr lang="en-US" sz="3600" dirty="0" smtClean="0"/>
              <a:t>Pathology software</a:t>
            </a:r>
            <a:endParaRPr lang="en-US" sz="3600" dirty="0"/>
          </a:p>
        </p:txBody>
      </p:sp>
      <p:sp>
        <p:nvSpPr>
          <p:cNvPr id="4" name="Text Placeholder 3"/>
          <p:cNvSpPr>
            <a:spLocks noGrp="1"/>
          </p:cNvSpPr>
          <p:nvPr>
            <p:ph type="body" sz="half" idx="2"/>
          </p:nvPr>
        </p:nvSpPr>
        <p:spPr>
          <a:xfrm>
            <a:off x="665966" y="1126339"/>
            <a:ext cx="4519809" cy="2048933"/>
          </a:xfrm>
        </p:spPr>
        <p:txBody>
          <a:bodyPr>
            <a:noAutofit/>
          </a:bodyPr>
          <a:lstStyle/>
          <a:p>
            <a:pPr algn="just"/>
            <a:r>
              <a:rPr lang="en-US" sz="2400" dirty="0" smtClean="0">
                <a:solidFill>
                  <a:schemeClr val="tx1"/>
                </a:solidFill>
              </a:rPr>
              <a:t>A fully optimized pathology lab software ease in use &amp; understand with multi organization concept with its ability an lab can reduce its current working time on a patient by half  and allows the pathology to manage patient and reports of patient with billing section and history of the patients. Allows the user to download the report from web at any point from anywhere</a:t>
            </a:r>
            <a:endParaRPr lang="en-US" sz="2400" dirty="0">
              <a:solidFill>
                <a:schemeClr val="tx1"/>
              </a:solidFill>
            </a:endParaRPr>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5555366" y="589683"/>
            <a:ext cx="6330348" cy="55355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95903200"/>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duotone>
              <a:schemeClr val="bg2">
                <a:shade val="69000"/>
                <a:hueMod val="108000"/>
                <a:satMod val="164000"/>
                <a:lumMod val="74000"/>
              </a:schemeClr>
              <a:schemeClr val="bg2">
                <a:tint val="96000"/>
                <a:hueMod val="88000"/>
                <a:satMod val="140000"/>
                <a:lumMod val="132000"/>
              </a:schemeClr>
            </a:duotone>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09328" y="2151091"/>
            <a:ext cx="8534401" cy="904025"/>
          </a:xfrm>
        </p:spPr>
        <p:txBody>
          <a:bodyPr/>
          <a:lstStyle/>
          <a:p>
            <a:r>
              <a:rPr lang="en-US" dirty="0" smtClean="0"/>
              <a:t>Modules</a:t>
            </a:r>
            <a:endParaRPr lang="en-US" dirty="0"/>
          </a:p>
        </p:txBody>
      </p:sp>
      <p:sp>
        <p:nvSpPr>
          <p:cNvPr id="3" name="Text Placeholder 2"/>
          <p:cNvSpPr>
            <a:spLocks noGrp="1"/>
          </p:cNvSpPr>
          <p:nvPr>
            <p:ph type="body" idx="1"/>
          </p:nvPr>
        </p:nvSpPr>
        <p:spPr>
          <a:xfrm>
            <a:off x="796947" y="3131738"/>
            <a:ext cx="3651160" cy="3294114"/>
          </a:xfrm>
        </p:spPr>
        <p:txBody>
          <a:bodyPr>
            <a:normAutofit fontScale="70000" lnSpcReduction="20000"/>
          </a:bodyPr>
          <a:lstStyle/>
          <a:p>
            <a:pPr marL="285750" indent="-285750">
              <a:buFont typeface="Arial" panose="020B0604020202020204" pitchFamily="34" charset="0"/>
              <a:buChar char="•"/>
            </a:pPr>
            <a:r>
              <a:rPr lang="en-US" dirty="0" smtClean="0">
                <a:solidFill>
                  <a:schemeClr val="tx1"/>
                </a:solidFill>
              </a:rPr>
              <a:t>Home</a:t>
            </a:r>
          </a:p>
          <a:p>
            <a:pPr marL="742950" lvl="1" indent="-285750">
              <a:buFont typeface="Wingdings" panose="05000000000000000000" pitchFamily="2" charset="2"/>
              <a:buChar char="v"/>
            </a:pPr>
            <a:r>
              <a:rPr lang="en-US" dirty="0" smtClean="0"/>
              <a:t>Profile</a:t>
            </a:r>
          </a:p>
          <a:p>
            <a:pPr marL="285750" indent="-285750">
              <a:buFont typeface="Arial" panose="020B0604020202020204" pitchFamily="34" charset="0"/>
              <a:buChar char="•"/>
            </a:pPr>
            <a:r>
              <a:rPr lang="en-US" dirty="0" smtClean="0">
                <a:solidFill>
                  <a:schemeClr val="tx1"/>
                </a:solidFill>
              </a:rPr>
              <a:t>Registration</a:t>
            </a:r>
          </a:p>
          <a:p>
            <a:pPr marL="742950" lvl="1" indent="-285750">
              <a:buFont typeface="Wingdings" panose="05000000000000000000" pitchFamily="2" charset="2"/>
              <a:buChar char="v"/>
            </a:pPr>
            <a:r>
              <a:rPr lang="en-US" dirty="0" smtClean="0"/>
              <a:t>Registration</a:t>
            </a:r>
          </a:p>
          <a:p>
            <a:pPr marL="742950" lvl="1" indent="-285750">
              <a:buFont typeface="Wingdings" panose="05000000000000000000" pitchFamily="2" charset="2"/>
              <a:buChar char="v"/>
            </a:pPr>
            <a:r>
              <a:rPr lang="en-US" dirty="0" smtClean="0"/>
              <a:t>Advance Appointment</a:t>
            </a:r>
          </a:p>
          <a:p>
            <a:pPr marL="285750" indent="-285750">
              <a:buFont typeface="Arial" panose="020B0604020202020204" pitchFamily="34" charset="0"/>
              <a:buChar char="•"/>
            </a:pPr>
            <a:r>
              <a:rPr lang="en-US" dirty="0">
                <a:solidFill>
                  <a:schemeClr val="tx1"/>
                </a:solidFill>
              </a:rPr>
              <a:t>Report</a:t>
            </a:r>
          </a:p>
          <a:p>
            <a:pPr marL="742950" lvl="1" indent="-285750">
              <a:buFont typeface="Wingdings" panose="05000000000000000000" pitchFamily="2" charset="2"/>
              <a:buChar char="v"/>
            </a:pPr>
            <a:r>
              <a:rPr lang="en-US" dirty="0"/>
              <a:t>Report Collection Boy Wise</a:t>
            </a:r>
          </a:p>
          <a:p>
            <a:pPr marL="742950" lvl="1" indent="-285750">
              <a:buFont typeface="Wingdings" panose="05000000000000000000" pitchFamily="2" charset="2"/>
              <a:buChar char="v"/>
            </a:pPr>
            <a:r>
              <a:rPr lang="en-US" dirty="0"/>
              <a:t>Report Doctor Wise</a:t>
            </a:r>
          </a:p>
          <a:p>
            <a:pPr marL="742950" lvl="1" indent="-285750">
              <a:buFont typeface="Wingdings" panose="05000000000000000000" pitchFamily="2" charset="2"/>
              <a:buChar char="v"/>
            </a:pPr>
            <a:r>
              <a:rPr lang="en-US" dirty="0"/>
              <a:t>Report Contact Wise</a:t>
            </a:r>
          </a:p>
          <a:p>
            <a:pPr marL="742950" lvl="1" indent="-285750">
              <a:buFont typeface="Wingdings" panose="05000000000000000000" pitchFamily="2" charset="2"/>
              <a:buChar char="v"/>
            </a:pPr>
            <a:r>
              <a:rPr lang="en-US" dirty="0"/>
              <a:t>Rate List</a:t>
            </a:r>
          </a:p>
          <a:p>
            <a:pPr marL="742950" lvl="1" indent="-285750">
              <a:buFont typeface="Wingdings" panose="05000000000000000000" pitchFamily="2" charset="2"/>
              <a:buChar char="v"/>
            </a:pPr>
            <a:r>
              <a:rPr lang="en-US" dirty="0"/>
              <a:t>Report Test Wise</a:t>
            </a:r>
          </a:p>
          <a:p>
            <a:pPr marL="742950" lvl="1" indent="-285750">
              <a:buFont typeface="Wingdings" panose="05000000000000000000" pitchFamily="2" charset="2"/>
              <a:buChar char="v"/>
            </a:pPr>
            <a:endParaRPr lang="en-US" dirty="0" smtClean="0"/>
          </a:p>
        </p:txBody>
      </p:sp>
      <p:sp>
        <p:nvSpPr>
          <p:cNvPr id="4" name="Text Placeholder 2"/>
          <p:cNvSpPr txBox="1">
            <a:spLocks/>
          </p:cNvSpPr>
          <p:nvPr/>
        </p:nvSpPr>
        <p:spPr>
          <a:xfrm>
            <a:off x="4448107" y="3103984"/>
            <a:ext cx="3887788" cy="3522283"/>
          </a:xfrm>
          <a:prstGeom prst="rect">
            <a:avLst/>
          </a:prstGeom>
        </p:spPr>
        <p:txBody>
          <a:bodyPr vert="horz" lIns="91440" tIns="45720" rIns="91440" bIns="45720" rtlCol="0" anchor="t">
            <a:normAutofit fontScale="85000" lnSpcReduction="20000"/>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bg2">
                    <a:lumMod val="75000"/>
                  </a:schemeClr>
                </a:solidFill>
                <a:effectLst/>
                <a:latin typeface="+mn-lt"/>
                <a:ea typeface="+mn-ea"/>
                <a:cs typeface="+mn-cs"/>
              </a:defRPr>
            </a:lvl1pPr>
            <a:lvl2pPr marL="457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pPr marL="285750" indent="-285750">
              <a:buFont typeface="Arial" panose="020B0604020202020204" pitchFamily="34" charset="0"/>
              <a:buChar char="•"/>
            </a:pPr>
            <a:r>
              <a:rPr lang="en-US" dirty="0">
                <a:solidFill>
                  <a:schemeClr val="tx1"/>
                </a:solidFill>
              </a:rPr>
              <a:t>Operations</a:t>
            </a:r>
          </a:p>
          <a:p>
            <a:pPr marL="742950" lvl="1" indent="-285750">
              <a:buFont typeface="Wingdings" panose="05000000000000000000" pitchFamily="2" charset="2"/>
              <a:buChar char="v"/>
            </a:pPr>
            <a:r>
              <a:rPr lang="en-US" dirty="0"/>
              <a:t>Group Setting</a:t>
            </a:r>
          </a:p>
          <a:p>
            <a:pPr marL="742950" lvl="1" indent="-285750">
              <a:buFont typeface="Wingdings" panose="05000000000000000000" pitchFamily="2" charset="2"/>
              <a:buChar char="v"/>
            </a:pPr>
            <a:r>
              <a:rPr lang="en-US" dirty="0"/>
              <a:t>Sub-Group Setting</a:t>
            </a:r>
          </a:p>
          <a:p>
            <a:pPr marL="742950" lvl="1" indent="-285750">
              <a:buFont typeface="Wingdings" panose="05000000000000000000" pitchFamily="2" charset="2"/>
              <a:buChar char="v"/>
            </a:pPr>
            <a:r>
              <a:rPr lang="en-US" dirty="0"/>
              <a:t>Department Setting</a:t>
            </a:r>
          </a:p>
          <a:p>
            <a:pPr marL="742950" lvl="1" indent="-285750">
              <a:buFont typeface="Wingdings" panose="05000000000000000000" pitchFamily="2" charset="2"/>
              <a:buChar char="v"/>
            </a:pPr>
            <a:r>
              <a:rPr lang="en-US" dirty="0"/>
              <a:t>Lab Test Setting</a:t>
            </a:r>
          </a:p>
          <a:p>
            <a:pPr marL="742950" lvl="1" indent="-285750">
              <a:buFont typeface="Wingdings" panose="05000000000000000000" pitchFamily="2" charset="2"/>
              <a:buChar char="v"/>
            </a:pPr>
            <a:r>
              <a:rPr lang="en-US" dirty="0"/>
              <a:t>Designation Setting</a:t>
            </a:r>
          </a:p>
          <a:p>
            <a:pPr marL="742950" lvl="1" indent="-285750">
              <a:buFont typeface="Wingdings" panose="05000000000000000000" pitchFamily="2" charset="2"/>
              <a:buChar char="v"/>
            </a:pPr>
            <a:r>
              <a:rPr lang="en-US" dirty="0"/>
              <a:t>Specimen Setting</a:t>
            </a:r>
          </a:p>
          <a:p>
            <a:pPr marL="742950" lvl="1" indent="-285750">
              <a:buFont typeface="Wingdings" panose="05000000000000000000" pitchFamily="2" charset="2"/>
              <a:buChar char="v"/>
            </a:pPr>
            <a:r>
              <a:rPr lang="en-US" dirty="0"/>
              <a:t>Bill Setting</a:t>
            </a:r>
          </a:p>
          <a:p>
            <a:pPr marL="742950" lvl="1" indent="-285750">
              <a:buFont typeface="Wingdings" panose="05000000000000000000" pitchFamily="2" charset="2"/>
              <a:buChar char="v"/>
            </a:pPr>
            <a:r>
              <a:rPr lang="en-US" dirty="0"/>
              <a:t>Collection Boy Setting</a:t>
            </a:r>
          </a:p>
          <a:p>
            <a:pPr marL="742950" lvl="1" indent="-285750">
              <a:buFont typeface="Wingdings" panose="05000000000000000000" pitchFamily="2" charset="2"/>
              <a:buChar char="v"/>
            </a:pPr>
            <a:r>
              <a:rPr lang="en-US" dirty="0"/>
              <a:t>Unit Setting</a:t>
            </a:r>
          </a:p>
          <a:p>
            <a:pPr marL="742950" lvl="1" indent="-285750">
              <a:buFont typeface="Wingdings" panose="05000000000000000000" pitchFamily="2" charset="2"/>
              <a:buChar char="v"/>
            </a:pPr>
            <a:r>
              <a:rPr lang="en-US" dirty="0"/>
              <a:t>Comment Setting</a:t>
            </a:r>
          </a:p>
        </p:txBody>
      </p:sp>
      <p:sp>
        <p:nvSpPr>
          <p:cNvPr id="7" name="Text Placeholder 3"/>
          <p:cNvSpPr txBox="1">
            <a:spLocks/>
          </p:cNvSpPr>
          <p:nvPr/>
        </p:nvSpPr>
        <p:spPr>
          <a:xfrm>
            <a:off x="909328" y="700223"/>
            <a:ext cx="10476831" cy="1654670"/>
          </a:xfrm>
          <a:prstGeom prst="roundRect">
            <a:avLst>
              <a:gd name="adj" fmla="val 1858"/>
            </a:avLst>
          </a:prstGeom>
          <a:effectLst>
            <a:outerShdw blurRad="50800" dist="50800" dir="5400000" algn="tl" rotWithShape="0">
              <a:srgbClr val="000000">
                <a:alpha val="43000"/>
              </a:srgbClr>
            </a:outerShdw>
          </a:effectLst>
        </p:spPr>
        <p:txBody>
          <a:bodyPr vert="horz" lIns="91440" tIns="45720" rIns="91440" bIns="45720" rtlCol="0" anchor="t">
            <a:normAutofit fontScale="70000" lnSpcReduction="20000"/>
          </a:bodyPr>
          <a:lstStyle>
            <a:lvl1pPr marL="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solidFill>
                <a:latin typeface="+mj-lt"/>
                <a:ea typeface="+mj-ea"/>
                <a:cs typeface="+mj-cs"/>
              </a:defRPr>
            </a:lvl1pPr>
            <a:lvl2pPr marL="457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solidFill>
                <a:latin typeface="+mj-lt"/>
                <a:ea typeface="+mj-ea"/>
                <a:cs typeface="+mj-cs"/>
              </a:defRPr>
            </a:lvl2pPr>
            <a:lvl3pPr marL="914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solidFill>
                <a:latin typeface="+mj-lt"/>
                <a:ea typeface="+mj-ea"/>
                <a:cs typeface="+mj-cs"/>
              </a:defRPr>
            </a:lvl3pPr>
            <a:lvl4pPr marL="1371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solidFill>
                <a:latin typeface="+mj-lt"/>
                <a:ea typeface="+mj-ea"/>
                <a:cs typeface="+mj-cs"/>
              </a:defRPr>
            </a:lvl4pPr>
            <a:lvl5pPr marL="18288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solidFill>
                <a:latin typeface="+mj-lt"/>
                <a:ea typeface="+mj-ea"/>
                <a:cs typeface="+mj-cs"/>
              </a:defRPr>
            </a:lvl5pPr>
            <a:lvl6pPr marL="22860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solidFill>
                <a:latin typeface="+mj-lt"/>
                <a:ea typeface="+mj-ea"/>
                <a:cs typeface="+mj-cs"/>
              </a:defRPr>
            </a:lvl6pPr>
            <a:lvl7pPr marL="2743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solidFill>
                <a:latin typeface="+mj-lt"/>
                <a:ea typeface="+mj-ea"/>
                <a:cs typeface="+mj-cs"/>
              </a:defRPr>
            </a:lvl7pPr>
            <a:lvl8pPr marL="3200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solidFill>
                <a:latin typeface="+mj-lt"/>
                <a:ea typeface="+mj-ea"/>
                <a:cs typeface="+mj-cs"/>
              </a:defRPr>
            </a:lvl8pPr>
            <a:lvl9pPr marL="3657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solidFill>
                <a:latin typeface="+mj-lt"/>
                <a:ea typeface="+mj-ea"/>
                <a:cs typeface="+mj-cs"/>
              </a:defRPr>
            </a:lvl9pPr>
          </a:lstStyle>
          <a:p>
            <a:pPr algn="just"/>
            <a:r>
              <a:rPr lang="en-US" sz="2800" dirty="0" smtClean="0"/>
              <a:t/>
            </a:r>
            <a:br>
              <a:rPr lang="en-US" sz="2800" dirty="0" smtClean="0"/>
            </a:br>
            <a:r>
              <a:rPr lang="en-US" sz="2800" dirty="0" smtClean="0"/>
              <a:t>Reduced costs and improved efficiency Overall Patients Data Management. Referral Commission Reporting. Easy Information Sharing. Flexible Reporting System. A Centralized Patients record system. Accessible with Doctors &amp; other Staff Members. Flexibility to accommodate new requirements Improved quality and compliance.</a:t>
            </a:r>
            <a:endParaRPr lang="en-US" sz="2800" dirty="0"/>
          </a:p>
        </p:txBody>
      </p:sp>
      <p:sp>
        <p:nvSpPr>
          <p:cNvPr id="8" name="Title 2"/>
          <p:cNvSpPr txBox="1">
            <a:spLocks/>
          </p:cNvSpPr>
          <p:nvPr/>
        </p:nvSpPr>
        <p:spPr>
          <a:xfrm>
            <a:off x="796947" y="0"/>
            <a:ext cx="5979634" cy="700223"/>
          </a:xfrm>
          <a:prstGeom prst="rect">
            <a:avLst/>
          </a:prstGeom>
        </p:spPr>
        <p:txBody>
          <a:bodyPr vert="horz" lIns="91440" tIns="45720" rIns="91440" bIns="45720" rtlCol="0" anchor="b">
            <a:normAutofit/>
          </a:bodyPr>
          <a:lstStyle>
            <a:lvl1pPr algn="l" defTabSz="457200" rtl="0" eaLnBrk="1" latinLnBrk="0" hangingPunct="1">
              <a:spcBef>
                <a:spcPct val="0"/>
              </a:spcBef>
              <a:buNone/>
              <a:defRPr sz="36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t>Benefits of Pathology MS:</a:t>
            </a:r>
            <a:endParaRPr lang="en-US" dirty="0"/>
          </a:p>
        </p:txBody>
      </p:sp>
      <p:sp>
        <p:nvSpPr>
          <p:cNvPr id="9" name="Text Placeholder 2"/>
          <p:cNvSpPr txBox="1">
            <a:spLocks/>
          </p:cNvSpPr>
          <p:nvPr/>
        </p:nvSpPr>
        <p:spPr>
          <a:xfrm>
            <a:off x="8099267" y="3062469"/>
            <a:ext cx="3887788" cy="3363383"/>
          </a:xfrm>
          <a:prstGeom prst="rect">
            <a:avLst/>
          </a:prstGeom>
        </p:spPr>
        <p:txBody>
          <a:bodyPr vert="horz" lIns="91440" tIns="45720" rIns="91440" bIns="45720" rtlCol="0" anchor="t">
            <a:norm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bg2">
                    <a:lumMod val="75000"/>
                  </a:schemeClr>
                </a:solidFill>
                <a:effectLst/>
                <a:latin typeface="+mn-lt"/>
                <a:ea typeface="+mn-ea"/>
                <a:cs typeface="+mn-cs"/>
              </a:defRPr>
            </a:lvl1pPr>
            <a:lvl2pPr marL="457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pPr marL="285750" indent="-285750">
              <a:buFont typeface="Arial" panose="020B0604020202020204" pitchFamily="34" charset="0"/>
              <a:buChar char="•"/>
            </a:pPr>
            <a:r>
              <a:rPr lang="en-US" dirty="0" smtClean="0">
                <a:solidFill>
                  <a:schemeClr val="tx1"/>
                </a:solidFill>
              </a:rPr>
              <a:t>Security</a:t>
            </a:r>
            <a:endParaRPr lang="en-US" dirty="0" smtClean="0">
              <a:solidFill>
                <a:schemeClr val="tx1"/>
              </a:solidFill>
            </a:endParaRPr>
          </a:p>
          <a:p>
            <a:pPr marL="742950" lvl="1" indent="-285750">
              <a:buFont typeface="Wingdings" panose="05000000000000000000" pitchFamily="2" charset="2"/>
              <a:buChar char="v"/>
            </a:pPr>
            <a:r>
              <a:rPr lang="en-US" dirty="0" smtClean="0"/>
              <a:t>Employee</a:t>
            </a:r>
          </a:p>
          <a:p>
            <a:pPr marL="742950" lvl="1" indent="-285750">
              <a:buFont typeface="Wingdings" panose="05000000000000000000" pitchFamily="2" charset="2"/>
              <a:buChar char="v"/>
            </a:pPr>
            <a:r>
              <a:rPr lang="en-US" dirty="0" smtClean="0"/>
              <a:t>User and Permission</a:t>
            </a:r>
          </a:p>
          <a:p>
            <a:pPr marL="742950" lvl="1" indent="-285750">
              <a:buFont typeface="Wingdings" panose="05000000000000000000" pitchFamily="2" charset="2"/>
              <a:buChar char="v"/>
            </a:pPr>
            <a:r>
              <a:rPr lang="en-US" dirty="0" smtClean="0"/>
              <a:t>Database Backup</a:t>
            </a:r>
          </a:p>
          <a:p>
            <a:pPr marL="742950" lvl="1" indent="-285750">
              <a:buFont typeface="Wingdings" panose="05000000000000000000" pitchFamily="2" charset="2"/>
              <a:buChar char="v"/>
            </a:pPr>
            <a:r>
              <a:rPr lang="en-US" dirty="0" smtClean="0"/>
              <a:t>Password Setting</a:t>
            </a:r>
          </a:p>
        </p:txBody>
      </p:sp>
    </p:spTree>
    <p:extLst>
      <p:ext uri="{BB962C8B-B14F-4D97-AF65-F5344CB8AC3E}">
        <p14:creationId xmlns:p14="http://schemas.microsoft.com/office/powerpoint/2010/main" val="161481435"/>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81746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85685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
  <TotalTime>210</TotalTime>
  <Words>174</Words>
  <Application>Microsoft Office PowerPoint</Application>
  <PresentationFormat>Widescreen</PresentationFormat>
  <Paragraphs>46</Paragraphs>
  <Slides>16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Century Gothic</vt:lpstr>
      <vt:lpstr>Wingdings</vt:lpstr>
      <vt:lpstr>Wingdings 3</vt:lpstr>
      <vt:lpstr>Ion</vt:lpstr>
      <vt:lpstr>PowerPoint Presentation</vt:lpstr>
      <vt:lpstr>PowerPoint Presentation</vt:lpstr>
      <vt:lpstr>PowerPoint Presentation</vt:lpstr>
      <vt:lpstr>PowerPoint Presentation</vt:lpstr>
      <vt:lpstr>PowerPoint Presentation</vt:lpstr>
      <vt:lpstr>Pathology software</vt:lpstr>
      <vt:lpstr>Modules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CNI021</dc:creator>
  <cp:lastModifiedBy>CNI</cp:lastModifiedBy>
  <cp:revision>21</cp:revision>
  <dcterms:created xsi:type="dcterms:W3CDTF">2018-12-20T12:13:01Z</dcterms:created>
  <dcterms:modified xsi:type="dcterms:W3CDTF">2019-04-17T12:41:35Z</dcterms:modified>
</cp:coreProperties>
</file>